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sldIdLst>
    <p:sldId id="256" r:id="rId2"/>
    <p:sldId id="260" r:id="rId3"/>
    <p:sldId id="261" r:id="rId4"/>
    <p:sldId id="276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it-IT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47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C0BBF302-51EF-415D-9458-16F508BC6F1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it-IT" altLang="it-IT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460EE9F8-A1EF-41F0-836E-58C5CBE24DE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 altLang="it-IT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3D67C1F7-CF80-4F73-A606-9F6F6B70A1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BBA109B9-BBB7-4D0B-AAED-8832AC4B59C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CEEAD10B-D01D-4E44-B5AC-E7836B79B6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it-IT" altLang="it-IT"/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5E8FEF58-3BA9-4227-A66F-B7173D2273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B56225-E779-4C59-81F8-FB7067803A5E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34D0DC-7461-4ABE-840D-5D7B40F9A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D955F5-48C6-4FA6-BDF8-AAB9B1007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467A47-6502-4FC3-AB25-FD39307DA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30A733-840A-4B90-9194-74AC49346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3C074F-D824-4B84-8FB8-43A23DF08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0C9BD-B910-45C1-B2BB-46F7B8A962E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6334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624F39-2115-4758-BE5E-15783F678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9E569F7-386C-4D1C-BB81-860C0043E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4F2F8A-A93F-4809-A311-24B613D6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FAF526-09B1-4189-A26C-14079C524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F2039E-96F9-49FD-A7F6-14FAC8DC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CBBAB-122C-4341-8D5C-C3A7A9905D7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8209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BABB549-4551-42AC-BBD7-293DDDD2B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9B52D2-6540-46B8-A22A-FFEC69D3E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51571D-3708-4C58-B490-93198F367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C6F7DA-60F4-48B9-8F00-62A26879D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C44841-44FC-46E5-A787-316F5AC99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4BDC5-9948-4D29-8724-43FEE6A2F51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7828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F64A25-C0E9-4485-BDB2-54C05687B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627F34-740C-47B5-A9E3-1F14E5781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98C679-35AB-4FC0-A18A-8546671B4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F97468-9655-4844-9392-21135D218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820986-54E2-4A24-81B3-653B1B987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66B9B-6914-4B45-8CFA-7E148229274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9858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B508C4-7A6F-45F0-A176-6CBBB57B3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F5142A-459F-49A3-877D-2043E8FCA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E56204-983C-4D2A-934A-CA2B0C060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D03BC4-D164-4663-A0DB-4A10A3295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07F24D-719B-4657-A7E4-F97177693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7B633-4D4C-411C-AB66-0DF6CDCE28A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7343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F21D76-8318-4259-8079-4CC32334B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37EC59-4DEC-41E4-9B88-EBA5B31C4D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24299C0-5117-4AEE-A0F2-E78FC5F01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9A17D0E-8B84-411C-A5D5-8A5FA6C71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22E17C8-DAF3-470B-95CC-2E8751F4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E137648-7944-4D60-9FB3-4A18FCAD5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2DAE7-682B-4A33-88C9-C4C6C05B0B7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76519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1B3DC7-E2C8-4F48-A7B0-D80AB1FC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4F6C26B-CD7F-45B7-9C3B-3EC8A9289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ADCCA6-DBE9-4040-8CFE-846C77DD3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77733D5-9AEB-4783-BCB1-9A5326BCA8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B51D955-207F-4B92-9DF0-AD9AFDD56B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B84E4E5-C1D6-4CD3-B267-482FF7FAF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D52621D-10D8-4E97-9F1B-DD12FA753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7BF30D9-8F61-4AA1-84B5-B567B869A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23874-16FF-4EDE-B1C3-DA7E333D814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6341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2F84DC-CF63-46B3-9C7F-168025378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5B523D5-75DB-4EC6-9A3D-8BC7C1CC5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F4DA700-243A-49F3-8B54-2DA309B82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424D44E-AAD1-4F87-99BD-C15B709D1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1776D-1D1D-4E9D-91B8-F1D70656DFB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1222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B491F01-E95F-4048-85BE-E1375DB81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03926EA-D0AE-426F-84A6-37F7CB39C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9AEED24-4A3B-45F2-82BD-47730E5FC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178E7-4EC5-4888-985F-2F87619AA8F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3564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6547B5-D8AA-4282-AA68-3B43C84E5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FDD589-3D2A-4018-A06F-40F5500AE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286E449-A67A-4C50-AEF0-12161034D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95CED7-0F41-44F2-8F54-3D2C75AF9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8904F57-663D-4D0A-A583-E16093950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BBDCA93-34AF-4BE1-9E45-283146FA4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00AD2-5F11-4D72-923B-A414F0EB9C2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58266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60B13C-329C-4FA0-9363-1C36C512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32E4C8D-F870-4617-964B-82DA6728E2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E832C00-EB69-4AD0-8075-2BFD81768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F02B884-7DD9-41B2-9D33-BE4DB280A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767B546-06F2-4E8B-8335-F29648C89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D63DE9D-E76E-4E19-B419-AB25EA2A2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ED071-F4F5-4C2B-9A6D-1B2106F5C86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1321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AD2392C-9E06-49AC-83FC-85FE1FFA9C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99C8922-D610-49D2-83DE-38E3110BDE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2FC3B3B-7B77-4838-BFF5-6AF6FC01CE8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13BC8C3-0CA1-4F1F-BBD6-8CD7CBBA80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147AF95-A15F-4A38-BA5A-44DC4A496C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5BFF47-259A-48B1-867E-D951AFD956C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90CEF5F8-8E6F-4DBB-AFC4-3A212A72A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 dirty="0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54318860-C2D0-46A8-BE95-2991DD889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F7D8-3948-48B1-A1A7-D58DB5D3E441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3FEA4FC-14E5-49D1-9EF1-E9F2D76ECB7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it-IT" altLang="it-IT" sz="4400"/>
              <a:t>Modulo 1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0344038A-5C3C-490A-9F8E-70DCB98096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it-IT" altLang="it-IT" sz="3200"/>
              <a:t>Concetti teorici di base della tecnologia dell’informazione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9AAA9C9-A98D-4F5E-A1CA-F170BA3A3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890E66-16F0-456D-9FC3-34D7B32E4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753C-2D17-4702-954F-CB367525EF7E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D5F30F6-08E0-45BB-B7CA-61915BA1F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Confronto tra laptop e personal computer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DAD08F6-9A53-43BF-BEB9-4ED004CF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it-IT" altLang="it-IT" sz="2800"/>
              <a:t>Vantaggi</a:t>
            </a:r>
          </a:p>
          <a:p>
            <a:pPr lvl="1"/>
            <a:r>
              <a:rPr lang="it-IT" altLang="it-IT" sz="2400"/>
              <a:t>trasportabilità</a:t>
            </a:r>
          </a:p>
          <a:p>
            <a:pPr lvl="1"/>
            <a:r>
              <a:rPr lang="it-IT" altLang="it-IT" sz="2400"/>
              <a:t>ingombro</a:t>
            </a:r>
          </a:p>
          <a:p>
            <a:pPr lvl="1"/>
            <a:r>
              <a:rPr lang="it-IT" altLang="it-IT" sz="2400"/>
              <a:t>alimentazione autonoma</a:t>
            </a:r>
          </a:p>
          <a:p>
            <a:pPr lvl="1"/>
            <a:endParaRPr lang="it-IT" altLang="it-IT" sz="2400"/>
          </a:p>
          <a:p>
            <a:r>
              <a:rPr lang="it-IT" altLang="it-IT" sz="2800"/>
              <a:t>Svantaggi</a:t>
            </a:r>
          </a:p>
          <a:p>
            <a:pPr lvl="1"/>
            <a:r>
              <a:rPr lang="it-IT" altLang="it-IT" sz="2400"/>
              <a:t>ergonomia dello schermo, della tastiera e del mouse</a:t>
            </a:r>
          </a:p>
          <a:p>
            <a:pPr lvl="1"/>
            <a:r>
              <a:rPr lang="it-IT" altLang="it-IT" sz="2400"/>
              <a:t>costo</a:t>
            </a:r>
          </a:p>
          <a:p>
            <a:pPr lvl="1"/>
            <a:r>
              <a:rPr lang="it-IT" altLang="it-IT" sz="2400"/>
              <a:t>collegamento di unità periferiche</a:t>
            </a:r>
          </a:p>
          <a:p>
            <a:pPr lvl="1"/>
            <a:endParaRPr lang="it-IT" altLang="it-IT" sz="2400"/>
          </a:p>
        </p:txBody>
      </p:sp>
      <p:pic>
        <p:nvPicPr>
          <p:cNvPr id="13316" name="Picture 4" descr="C:\WINNT\Profiles\Administrator\Desktop\Lavori\Patente Europea\Modulo 1\immagini capitolo 1\cap2lez2slide15.gif">
            <a:extLst>
              <a:ext uri="{FF2B5EF4-FFF2-40B4-BE49-F238E27FC236}">
                <a16:creationId xmlns:a16="http://schemas.microsoft.com/office/drawing/2014/main" id="{BBF39EF9-9F77-40BB-A742-9993CFAC0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295400"/>
            <a:ext cx="2460625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A776E0-9853-4C6C-AB03-3F8BA1807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CBD61C-BB9B-4F33-B991-0BCA824BE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1A719-9383-4D26-AFC2-9BB58E22538C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463209D0-CB8B-4C20-8D08-C53AF3E172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Terminale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E911B5F-0D96-4F1D-8851-449D15561C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343400" cy="4114800"/>
          </a:xfrm>
        </p:spPr>
        <p:txBody>
          <a:bodyPr/>
          <a:lstStyle/>
          <a:p>
            <a:r>
              <a:rPr lang="it-IT" altLang="it-IT" sz="2800"/>
              <a:t>Unità specializzata per il collegamento a distanza</a:t>
            </a:r>
          </a:p>
          <a:p>
            <a:pPr lvl="1"/>
            <a:r>
              <a:rPr lang="it-IT" altLang="it-IT" sz="2400"/>
              <a:t>terminale stupido (privo di capacità elaborativa autonoma)</a:t>
            </a:r>
          </a:p>
          <a:p>
            <a:pPr lvl="1"/>
            <a:r>
              <a:rPr lang="it-IT" altLang="it-IT" sz="2400"/>
              <a:t>terminale intelligente (dotato di capacità elaborativa autonoma)</a:t>
            </a:r>
          </a:p>
          <a:p>
            <a:endParaRPr lang="it-IT" altLang="it-IT" sz="2800"/>
          </a:p>
        </p:txBody>
      </p:sp>
      <p:pic>
        <p:nvPicPr>
          <p:cNvPr id="14343" name="Picture 7" descr="C:\WINNT\Profiles\Administrator\Desktop\Lavori\Patente Europea\Modulo 1\immagini capitolo 5\slide9a.gif">
            <a:extLst>
              <a:ext uri="{FF2B5EF4-FFF2-40B4-BE49-F238E27FC236}">
                <a16:creationId xmlns:a16="http://schemas.microsoft.com/office/drawing/2014/main" id="{B378E393-28DB-4BF6-A521-719849CE1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743200"/>
            <a:ext cx="2252663" cy="173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6FD60F-35DF-47CB-8362-77306B976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D0E036-9641-406F-BAA8-703AEB63B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EC6A-4B57-4ED9-ABF5-D2C96DE48B38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E6C57B24-3978-44FF-948B-A6F75645D6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Terminale self-service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2AC3F3C-601F-4023-9BA6-1336FD7811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467600" cy="4495800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sz="2800"/>
              <a:t>	Aree applicative</a:t>
            </a:r>
          </a:p>
          <a:p>
            <a:pPr lvl="1"/>
            <a:r>
              <a:rPr lang="it-IT" altLang="it-IT"/>
              <a:t>Bancomat</a:t>
            </a:r>
          </a:p>
          <a:p>
            <a:pPr lvl="1"/>
            <a:r>
              <a:rPr lang="it-IT" altLang="it-IT"/>
              <a:t>Certificazione comunale</a:t>
            </a:r>
          </a:p>
          <a:p>
            <a:pPr lvl="1"/>
            <a:r>
              <a:rPr lang="it-IT" altLang="it-IT"/>
              <a:t>Segreterie studenti</a:t>
            </a:r>
          </a:p>
          <a:p>
            <a:pPr lvl="1"/>
            <a:r>
              <a:rPr lang="it-IT" altLang="it-IT"/>
              <a:t>Punti informativi</a:t>
            </a:r>
          </a:p>
          <a:p>
            <a:pPr lvl="1"/>
            <a:r>
              <a:rPr lang="it-IT" altLang="it-IT"/>
              <a:t>….</a:t>
            </a:r>
          </a:p>
          <a:p>
            <a:pPr lvl="1"/>
            <a:endParaRPr lang="it-IT" altLang="it-IT"/>
          </a:p>
          <a:p>
            <a:pPr lvl="1">
              <a:buFontTx/>
              <a:buNone/>
            </a:pPr>
            <a:r>
              <a:rPr lang="it-IT" altLang="it-IT"/>
              <a:t>Utente occasionale del servizio</a:t>
            </a:r>
            <a:endParaRPr lang="it-IT" altLang="it-IT" sz="2400"/>
          </a:p>
        </p:txBody>
      </p:sp>
      <p:graphicFrame>
        <p:nvGraphicFramePr>
          <p:cNvPr id="15364" name="Object 4">
            <a:extLst>
              <a:ext uri="{FF2B5EF4-FFF2-40B4-BE49-F238E27FC236}">
                <a16:creationId xmlns:a16="http://schemas.microsoft.com/office/drawing/2014/main" id="{730BEA53-CA66-4762-A654-524A354EE1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34200" y="1905000"/>
          <a:ext cx="125095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2" imgW="1609920" imgH="3431160" progId="MS_ClipArt_Gallery.2">
                  <p:embed/>
                </p:oleObj>
              </mc:Choice>
              <mc:Fallback>
                <p:oleObj name="ClipArt" r:id="rId2" imgW="1609920" imgH="343116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905000"/>
                        <a:ext cx="125095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5D6E45A-5D25-4174-959F-DE5B228F9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D8775E35-4176-4A42-B325-226057E3E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6436-11BE-4F4A-96F4-1A8525789659}" type="slidenum">
              <a:rPr lang="it-IT" altLang="it-IT"/>
              <a:pPr/>
              <a:t>13</a:t>
            </a:fld>
            <a:endParaRPr lang="it-IT" altLang="it-IT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214E4F38-16CE-4978-BFA5-DC65BE09E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Terminale self-service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59FA864-38DA-4959-AA7E-8F5528DC28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315200" cy="4114800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sz="2800"/>
              <a:t>	Facilità di utilizzo</a:t>
            </a:r>
          </a:p>
          <a:p>
            <a:pPr>
              <a:buFontTx/>
              <a:buNone/>
            </a:pPr>
            <a:endParaRPr lang="it-IT" altLang="it-IT" sz="2800"/>
          </a:p>
          <a:p>
            <a:pPr lvl="1"/>
            <a:r>
              <a:rPr lang="it-IT" altLang="it-IT" sz="2400"/>
              <a:t>interfaccia semplice e chiara</a:t>
            </a:r>
          </a:p>
          <a:p>
            <a:pPr lvl="1"/>
            <a:r>
              <a:rPr lang="it-IT" altLang="it-IT" sz="2400"/>
              <a:t>uso di menù</a:t>
            </a:r>
          </a:p>
          <a:p>
            <a:pPr lvl="1"/>
            <a:r>
              <a:rPr lang="it-IT" altLang="it-IT" sz="2400"/>
              <a:t>pochi dati per pagina video</a:t>
            </a:r>
          </a:p>
          <a:p>
            <a:pPr lvl="1"/>
            <a:r>
              <a:rPr lang="it-IT" altLang="it-IT" sz="2400"/>
              <a:t>schermi sensibili al tatto</a:t>
            </a:r>
          </a:p>
          <a:p>
            <a:pPr lvl="1"/>
            <a:r>
              <a:rPr lang="it-IT" altLang="it-IT" sz="2400"/>
              <a:t>tastiera essenziale</a:t>
            </a:r>
          </a:p>
          <a:p>
            <a:pPr lvl="1"/>
            <a:r>
              <a:rPr lang="it-IT" altLang="it-IT" sz="2400"/>
              <a:t>funzioni di aiuto in linea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E4BF580-0973-4BC3-8E7E-403DC6AEE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7B64BE3-A603-4AB1-A94D-2FCC52ED0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9F79-7CDB-47BC-B5B2-F6043D43F84D}" type="slidenum">
              <a:rPr lang="it-IT" altLang="it-IT"/>
              <a:pPr/>
              <a:t>14</a:t>
            </a:fld>
            <a:endParaRPr lang="it-IT" altLang="it-IT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0FA53B70-1020-4EB9-8A10-6A409950FD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Struttura del computer</a:t>
            </a:r>
          </a:p>
        </p:txBody>
      </p:sp>
      <p:graphicFrame>
        <p:nvGraphicFramePr>
          <p:cNvPr id="17411" name="Object 3">
            <a:extLst>
              <a:ext uri="{FF2B5EF4-FFF2-40B4-BE49-F238E27FC236}">
                <a16:creationId xmlns:a16="http://schemas.microsoft.com/office/drawing/2014/main" id="{508E17DC-D000-4C9B-9BA6-996DC8F7D3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981200"/>
          <a:ext cx="100584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o" r:id="rId2" imgW="6332400" imgH="2424240" progId="Word.Document.8">
                  <p:embed/>
                </p:oleObj>
              </mc:Choice>
              <mc:Fallback>
                <p:oleObj name="Documento" r:id="rId2" imgW="6332400" imgH="242424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1200"/>
                        <a:ext cx="10058400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8795CD7-02E0-464E-A608-8C5DA282A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E97DBC24-0CDC-4065-A118-F54595DA3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48AB-567A-4D7E-BA57-AC8683339AEC}" type="slidenum">
              <a:rPr lang="it-IT" altLang="it-IT"/>
              <a:pPr/>
              <a:t>15</a:t>
            </a:fld>
            <a:endParaRPr lang="it-IT" altLang="it-IT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86BE0A86-A237-4A1E-9AB7-49FDCD357D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Struttura del computer 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E891F09-90AD-4E5D-88DE-259BEFB8A3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it-IT" altLang="it-IT" sz="2400" b="1"/>
              <a:t>Memoria (centrale o principale)</a:t>
            </a:r>
          </a:p>
          <a:p>
            <a:pPr lvl="1">
              <a:buFontTx/>
              <a:buNone/>
            </a:pPr>
            <a:r>
              <a:rPr lang="it-IT" altLang="it-IT" sz="2000"/>
              <a:t>supporto per</a:t>
            </a:r>
            <a:r>
              <a:rPr lang="it-IT" altLang="it-IT" sz="2000" b="1"/>
              <a:t> </a:t>
            </a:r>
            <a:r>
              <a:rPr lang="it-IT" altLang="it-IT" sz="2000"/>
              <a:t>la registrazione di dati e programmi</a:t>
            </a:r>
          </a:p>
          <a:p>
            <a:r>
              <a:rPr lang="it-IT" altLang="it-IT" sz="2400" b="1"/>
              <a:t>UCE (unità centrale di elaborazione) </a:t>
            </a:r>
            <a:r>
              <a:rPr lang="it-IT" altLang="it-IT" sz="2400"/>
              <a:t>o </a:t>
            </a:r>
            <a:r>
              <a:rPr lang="it-IT" altLang="it-IT" sz="2400" b="1"/>
              <a:t>CPU (Central Processing Unit)</a:t>
            </a:r>
          </a:p>
          <a:p>
            <a:pPr lvl="1">
              <a:buFontTx/>
              <a:buNone/>
            </a:pPr>
            <a:r>
              <a:rPr lang="it-IT" altLang="it-IT" sz="2000"/>
              <a:t>unità in grado di interpretare ed eseguire le istruzioni</a:t>
            </a:r>
          </a:p>
          <a:p>
            <a:r>
              <a:rPr lang="it-IT" altLang="it-IT" sz="2400" b="1"/>
              <a:t>Unità periferiche, di input e di output</a:t>
            </a:r>
          </a:p>
          <a:p>
            <a:pPr lvl="1">
              <a:buFontTx/>
              <a:buNone/>
            </a:pPr>
            <a:r>
              <a:rPr lang="it-IT" altLang="it-IT" sz="2000"/>
              <a:t>unità per scambiare dati con l’ambiente esterno</a:t>
            </a:r>
          </a:p>
          <a:p>
            <a:pPr lvl="1">
              <a:buFontTx/>
              <a:buNone/>
            </a:pPr>
            <a:endParaRPr lang="it-IT" altLang="it-IT" sz="2000"/>
          </a:p>
          <a:p>
            <a:pPr>
              <a:buFontTx/>
              <a:buNone/>
            </a:pPr>
            <a:r>
              <a:rPr lang="it-IT" altLang="it-IT" sz="2400" b="1"/>
              <a:t>Processore</a:t>
            </a:r>
            <a:endParaRPr lang="it-IT" altLang="it-IT" sz="2400"/>
          </a:p>
          <a:p>
            <a:pPr>
              <a:buFontTx/>
              <a:buNone/>
            </a:pPr>
            <a:r>
              <a:rPr lang="it-IT" altLang="it-IT" sz="2000"/>
              <a:t>     componente del sistema che controlla il trasferimento dei dati ed esegue le istruzioni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FF9CE67B-E831-4DAB-A193-82E7E8303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5BCF4117-6E13-4993-B1E0-18189290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D4C6-A26C-411E-B21C-7B134AAD21E3}" type="slidenum">
              <a:rPr lang="it-IT" altLang="it-IT"/>
              <a:pPr/>
              <a:t>16</a:t>
            </a:fld>
            <a:endParaRPr lang="it-IT" altLang="it-IT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84797C21-5A5E-45C5-A949-CF674ADE4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Unità centrale di elaborazione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FCE9D71-252E-414E-9109-69AB7F1F81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r>
              <a:rPr lang="it-IT" altLang="it-IT" sz="2400" b="1"/>
              <a:t>ALU (arithmetic logic unit)</a:t>
            </a:r>
          </a:p>
          <a:p>
            <a:pPr lvl="1">
              <a:buFontTx/>
              <a:buNone/>
            </a:pPr>
            <a:r>
              <a:rPr lang="it-IT" altLang="it-IT" sz="2400"/>
              <a:t>esegue le istruzioni di calcolo e di confronto tra i dati</a:t>
            </a:r>
          </a:p>
          <a:p>
            <a:r>
              <a:rPr lang="it-IT" altLang="it-IT" sz="2400" b="1"/>
              <a:t>Unità di controllo</a:t>
            </a:r>
            <a:endParaRPr lang="it-IT" altLang="it-IT" sz="2800"/>
          </a:p>
          <a:p>
            <a:pPr lvl="1">
              <a:buFontTx/>
              <a:buNone/>
            </a:pPr>
            <a:r>
              <a:rPr lang="it-IT" altLang="it-IT" sz="2400"/>
              <a:t>controlla le operazioni di ingresso e uscita dei dati</a:t>
            </a:r>
          </a:p>
          <a:p>
            <a:pPr lvl="1">
              <a:buFontTx/>
              <a:buNone/>
            </a:pPr>
            <a:endParaRPr lang="it-IT" altLang="it-IT" sz="2400"/>
          </a:p>
          <a:p>
            <a:pPr lvl="1">
              <a:buFontTx/>
              <a:buNone/>
            </a:pPr>
            <a:r>
              <a:rPr lang="it-IT" altLang="it-IT" sz="2000" b="1"/>
              <a:t>Istruzione</a:t>
            </a:r>
          </a:p>
          <a:p>
            <a:pPr lvl="1">
              <a:buFontTx/>
              <a:buNone/>
            </a:pPr>
            <a:r>
              <a:rPr lang="it-IT" altLang="it-IT" sz="2000"/>
              <a:t>passo elementare di un programma</a:t>
            </a:r>
          </a:p>
          <a:p>
            <a:pPr lvl="1">
              <a:buFontTx/>
              <a:buNone/>
            </a:pPr>
            <a:r>
              <a:rPr lang="it-IT" altLang="it-IT" sz="2000" b="1"/>
              <a:t>Prestazioni</a:t>
            </a:r>
          </a:p>
          <a:p>
            <a:pPr lvl="1">
              <a:buFontTx/>
              <a:buNone/>
            </a:pPr>
            <a:r>
              <a:rPr lang="it-IT" altLang="it-IT" sz="2000"/>
              <a:t>Velocità di esecuzione delle istruzioni</a:t>
            </a:r>
          </a:p>
          <a:p>
            <a:pPr lvl="1">
              <a:buFontTx/>
              <a:buNone/>
            </a:pPr>
            <a:r>
              <a:rPr lang="it-IT" altLang="it-IT" sz="2000"/>
              <a:t>MIPS (milioni di istruzioni per secondo) </a:t>
            </a:r>
          </a:p>
          <a:p>
            <a:pPr lvl="1">
              <a:buFontTx/>
              <a:buNone/>
            </a:pPr>
            <a:r>
              <a:rPr lang="it-IT" altLang="it-IT" sz="2000"/>
              <a:t>Velocità del clock (MHz megahertz)</a:t>
            </a:r>
            <a:endParaRPr lang="it-IT" altLang="it-IT"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BACE42B7-DCBA-41C7-ABEB-CCB2AD58B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06F20CCF-DBDC-4263-B022-31C31E430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9031-3B10-4DC4-9ECE-0AE867921BA1}" type="slidenum">
              <a:rPr lang="it-IT" altLang="it-IT"/>
              <a:pPr/>
              <a:t>17</a:t>
            </a:fld>
            <a:endParaRPr lang="it-IT" altLang="it-IT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469207F8-308B-4C52-99DE-F63228B8BC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Istruzione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914CF0E-025A-41E6-961B-B5A31F2FEC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it-IT" altLang="it-IT" sz="2400"/>
              <a:t>Elementi di una istruzione:</a:t>
            </a:r>
          </a:p>
          <a:p>
            <a:pPr lvl="1"/>
            <a:r>
              <a:rPr lang="it-IT" altLang="it-IT" sz="2000"/>
              <a:t>codice operativo (tipo di operazione da eseguire)</a:t>
            </a:r>
          </a:p>
          <a:p>
            <a:pPr lvl="1"/>
            <a:r>
              <a:rPr lang="it-IT" altLang="it-IT" sz="2000"/>
              <a:t>operandi (indirizzi in memoria dei dati su cui operare)</a:t>
            </a:r>
          </a:p>
          <a:p>
            <a:pPr lvl="1"/>
            <a:endParaRPr lang="it-IT" altLang="it-IT" sz="2000"/>
          </a:p>
          <a:p>
            <a:r>
              <a:rPr lang="it-IT" altLang="it-IT" sz="2400"/>
              <a:t>Ciclo di esecuzione di una istruzione</a:t>
            </a:r>
          </a:p>
          <a:p>
            <a:pPr lvl="1"/>
            <a:r>
              <a:rPr lang="it-IT" altLang="it-IT" sz="2000"/>
              <a:t>trasferimento dell’istruzione dalla memoria centrale alla UCE</a:t>
            </a:r>
          </a:p>
          <a:p>
            <a:pPr lvl="1"/>
            <a:r>
              <a:rPr lang="it-IT" altLang="it-IT" sz="2000"/>
              <a:t>decodifica del codice operativo e degli operandi </a:t>
            </a:r>
          </a:p>
          <a:p>
            <a:pPr lvl="1"/>
            <a:r>
              <a:rPr lang="it-IT" altLang="it-IT" sz="2000"/>
              <a:t>trasferimento dei dati dalla memoria alla UCE</a:t>
            </a:r>
          </a:p>
          <a:p>
            <a:pPr lvl="1"/>
            <a:r>
              <a:rPr lang="it-IT" altLang="it-IT" sz="2000"/>
              <a:t>esecuzione dell’istruzione</a:t>
            </a:r>
          </a:p>
          <a:p>
            <a:pPr lvl="1"/>
            <a:r>
              <a:rPr lang="it-IT" altLang="it-IT" sz="2000"/>
              <a:t>trasferimento in memoria del risultato dell’operazione</a:t>
            </a:r>
          </a:p>
          <a:p>
            <a:endParaRPr lang="it-IT" altLang="it-IT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BE928C-29D9-41EA-9D11-631FCE706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7AB675-1959-4236-9D24-150CC7EE5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BB7D5-9878-437E-975F-D923A8848B47}" type="slidenum">
              <a:rPr lang="it-IT" altLang="it-IT"/>
              <a:pPr/>
              <a:t>18</a:t>
            </a:fld>
            <a:endParaRPr lang="it-IT" altLang="it-IT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C18EF75F-F9C2-4746-B9FA-EC4B5C6612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Tastiera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FFED3B6-6A4B-4D51-83FE-74B57BABD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altLang="it-IT" sz="2800"/>
              <a:t>	Principale sistema di input</a:t>
            </a:r>
          </a:p>
        </p:txBody>
      </p:sp>
      <p:graphicFrame>
        <p:nvGraphicFramePr>
          <p:cNvPr id="22532" name="Object 4">
            <a:extLst>
              <a:ext uri="{FF2B5EF4-FFF2-40B4-BE49-F238E27FC236}">
                <a16:creationId xmlns:a16="http://schemas.microsoft.com/office/drawing/2014/main" id="{028B45D9-3995-4A2A-837D-8D7CEB3C07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2743200"/>
          <a:ext cx="6629400" cy="357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o" r:id="rId2" imgW="4115520" imgH="2222640" progId="Word.Document.8">
                  <p:embed/>
                </p:oleObj>
              </mc:Choice>
              <mc:Fallback>
                <p:oleObj name="Documento" r:id="rId2" imgW="4115520" imgH="222264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743200"/>
                        <a:ext cx="6629400" cy="357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79F5A1-E100-4510-85EA-CA0E25802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14095C-6F0D-4D76-86AB-E4133C7A5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9BE62-FCFC-490B-843F-34E85FFD91C3}" type="slidenum">
              <a:rPr lang="it-IT" altLang="it-IT"/>
              <a:pPr/>
              <a:t>19</a:t>
            </a:fld>
            <a:endParaRPr lang="it-IT" altLang="it-IT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F1518BF8-E6E0-43B3-B590-68237022E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Mouse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878F604-9A2E-4B1C-AB0F-EAC10EF15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altLang="it-IT" sz="2800"/>
              <a:t>	Altro dispositivo di input fondamentale nei personal computer moderni</a:t>
            </a:r>
          </a:p>
          <a:p>
            <a:endParaRPr lang="it-IT" altLang="it-IT" sz="2800"/>
          </a:p>
          <a:p>
            <a:endParaRPr lang="it-IT" altLang="it-IT" sz="2800"/>
          </a:p>
          <a:p>
            <a:endParaRPr lang="it-IT" altLang="it-IT" sz="2800"/>
          </a:p>
          <a:p>
            <a:endParaRPr lang="it-IT" altLang="it-IT" sz="2800"/>
          </a:p>
          <a:p>
            <a:pPr>
              <a:buFontTx/>
              <a:buNone/>
            </a:pPr>
            <a:r>
              <a:rPr lang="it-IT" altLang="it-IT" sz="2800"/>
              <a:t>	Dispositivo di puntamento e selezione</a:t>
            </a:r>
          </a:p>
        </p:txBody>
      </p:sp>
      <p:graphicFrame>
        <p:nvGraphicFramePr>
          <p:cNvPr id="24581" name="Object 5">
            <a:extLst>
              <a:ext uri="{FF2B5EF4-FFF2-40B4-BE49-F238E27FC236}">
                <a16:creationId xmlns:a16="http://schemas.microsoft.com/office/drawing/2014/main" id="{362FEF6E-E3C2-4D3B-9784-50FD848F1E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3276600"/>
          <a:ext cx="2895600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2" imgW="6689520" imgH="2690640" progId="MS_ClipArt_Gallery.2">
                  <p:embed/>
                </p:oleObj>
              </mc:Choice>
              <mc:Fallback>
                <p:oleObj name="ClipArt" r:id="rId2" imgW="6689520" imgH="269064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276600"/>
                        <a:ext cx="2895600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0F48DE27-664E-44D0-923D-39A94F62B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BF7EA163-737F-46C9-9DCE-80CFD9A97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DE2-5BBB-40FF-AB00-4B531F3CAEAF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CDB24825-38FE-4418-8B41-3738FC92F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Società dell’informazione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205D7DE-B77E-4AE5-B785-C6278D93F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sz="2400"/>
              <a:t>    Nuova fase di sviluppo della società, che vede una parte significativa delle persone attive impiegata nelle professioni che riguardano la gestione delle informazioni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r>
              <a:rPr lang="it-IT" altLang="it-IT" sz="2400"/>
              <a:t>	Impatti sulla società:</a:t>
            </a:r>
          </a:p>
          <a:p>
            <a:pPr lvl="1"/>
            <a:r>
              <a:rPr lang="it-IT" altLang="it-IT" sz="2000"/>
              <a:t>perdita di posti di lavoro nelle attività tradizionali</a:t>
            </a:r>
          </a:p>
          <a:p>
            <a:pPr lvl="1"/>
            <a:r>
              <a:rPr lang="it-IT" altLang="it-IT" sz="2000"/>
              <a:t>nascita di nuove professioni</a:t>
            </a:r>
          </a:p>
          <a:p>
            <a:pPr lvl="1"/>
            <a:r>
              <a:rPr lang="it-IT" altLang="it-IT" sz="2000"/>
              <a:t>aumento dell’efficienza e dell’efficacia (minori costi)</a:t>
            </a:r>
          </a:p>
          <a:p>
            <a:pPr lvl="1"/>
            <a:endParaRPr lang="it-IT" altLang="it-IT" sz="2000"/>
          </a:p>
          <a:p>
            <a:pPr>
              <a:buFontTx/>
              <a:buNone/>
            </a:pPr>
            <a:r>
              <a:rPr lang="it-IT" altLang="it-IT" sz="2400"/>
              <a:t>	Bilancio dei posti di lavoro complessivamente negativo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C25D060D-57ED-44E4-8A0D-C42B8F94A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8" name="Segnaposto numero diapositiva 5">
            <a:extLst>
              <a:ext uri="{FF2B5EF4-FFF2-40B4-BE49-F238E27FC236}">
                <a16:creationId xmlns:a16="http://schemas.microsoft.com/office/drawing/2014/main" id="{CC108D2B-BBA0-4072-A4A7-70501D9D0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EE56-A04B-4E8B-8BDE-5EDDE4D5E696}" type="slidenum">
              <a:rPr lang="it-IT" altLang="it-IT"/>
              <a:pPr/>
              <a:t>20</a:t>
            </a:fld>
            <a:endParaRPr lang="it-IT" altLang="it-IT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99F511DF-9A24-4A99-9ACD-E4FF913644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Altri dispositivi di puntamento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4D32154-CE04-4FD5-A0A3-C1778DF725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239000" cy="4114800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sz="2800"/>
              <a:t>		Trackball</a:t>
            </a:r>
          </a:p>
          <a:p>
            <a:endParaRPr lang="it-IT" altLang="it-IT" sz="2800"/>
          </a:p>
          <a:p>
            <a:endParaRPr lang="it-IT" altLang="it-IT" sz="2800"/>
          </a:p>
          <a:p>
            <a:pPr>
              <a:buFontTx/>
              <a:buNone/>
            </a:pPr>
            <a:r>
              <a:rPr lang="it-IT" altLang="it-IT" sz="2800"/>
              <a:t>						   Touch pad</a:t>
            </a:r>
          </a:p>
          <a:p>
            <a:endParaRPr lang="it-IT" altLang="it-IT" sz="2800"/>
          </a:p>
          <a:p>
            <a:endParaRPr lang="it-IT" altLang="it-IT" sz="2800"/>
          </a:p>
          <a:p>
            <a:pPr>
              <a:buFontTx/>
              <a:buNone/>
            </a:pPr>
            <a:r>
              <a:rPr lang="it-IT" altLang="it-IT" sz="2800"/>
              <a:t>		Joystick</a:t>
            </a:r>
          </a:p>
        </p:txBody>
      </p:sp>
      <p:pic>
        <p:nvPicPr>
          <p:cNvPr id="25605" name="Picture 5" descr="C:\Documenti\immagini ECDL\touch pad\Copia di nuovo-8.jpg">
            <a:extLst>
              <a:ext uri="{FF2B5EF4-FFF2-40B4-BE49-F238E27FC236}">
                <a16:creationId xmlns:a16="http://schemas.microsoft.com/office/drawing/2014/main" id="{0D2531DF-2A89-4CF3-A8A8-E9189FE7B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276600"/>
            <a:ext cx="12954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 descr="C:\Documenti\immagini ECDL\joystick\Copia di nuovo-9.jpg">
            <a:extLst>
              <a:ext uri="{FF2B5EF4-FFF2-40B4-BE49-F238E27FC236}">
                <a16:creationId xmlns:a16="http://schemas.microsoft.com/office/drawing/2014/main" id="{81378CCE-A62E-4C0E-8CA6-5EF48189B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572000"/>
            <a:ext cx="9906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5607" name="Object 7">
            <a:extLst>
              <a:ext uri="{FF2B5EF4-FFF2-40B4-BE49-F238E27FC236}">
                <a16:creationId xmlns:a16="http://schemas.microsoft.com/office/drawing/2014/main" id="{ED4E80C0-76B1-4571-978F-3889978A42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4400" y="1828800"/>
          <a:ext cx="167640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4" imgW="5638320" imgH="3473280" progId="MS_ClipArt_Gallery.2">
                  <p:embed/>
                </p:oleObj>
              </mc:Choice>
              <mc:Fallback>
                <p:oleObj name="ClipArt" r:id="rId4" imgW="5638320" imgH="347328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828800"/>
                        <a:ext cx="1676400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C8B12F27-2B69-4ACF-B201-25CD31C75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5BF46FFC-C5DB-4D0A-BEAB-629AD76AB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5E5D-DF65-45B7-A428-06EA954D5C4E}" type="slidenum">
              <a:rPr lang="it-IT" altLang="it-IT"/>
              <a:pPr/>
              <a:t>21</a:t>
            </a:fld>
            <a:endParaRPr lang="it-IT" altLang="it-IT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C9303D76-6A89-402F-9D31-675030CFC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Altri dispositivi di input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EC87B67-0F77-4904-A7A1-2F750B6203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sz="2400"/>
              <a:t>Scanner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r>
              <a:rPr lang="it-IT" altLang="it-IT" sz="2400"/>
              <a:t>Lettore di codici a barre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r>
              <a:rPr lang="it-IT" altLang="it-IT" sz="2400"/>
              <a:t>Letore di caratteri magnetici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r>
              <a:rPr lang="it-IT" altLang="it-IT" sz="2400"/>
              <a:t>Microfono           Telefono</a:t>
            </a:r>
          </a:p>
        </p:txBody>
      </p:sp>
      <p:pic>
        <p:nvPicPr>
          <p:cNvPr id="26629" name="Picture 5" descr="C:\WINNT\Profiles\Administrator\Desktop\Lavori\Patente Europea\Modulo 1\immagini capitolo 1\cap2lez2slide17.gif">
            <a:extLst>
              <a:ext uri="{FF2B5EF4-FFF2-40B4-BE49-F238E27FC236}">
                <a16:creationId xmlns:a16="http://schemas.microsoft.com/office/drawing/2014/main" id="{3070B29D-F14F-412B-B5EB-1FE5C8CFD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95400"/>
            <a:ext cx="1676400" cy="151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0" name="Picture 6" descr="C:\WINNT\Profiles\Administrator\Desktop\Lavori\Patente Europea\Modulo 1\immagini capitolo 1\cap2lez2slide18.gif">
            <a:extLst>
              <a:ext uri="{FF2B5EF4-FFF2-40B4-BE49-F238E27FC236}">
                <a16:creationId xmlns:a16="http://schemas.microsoft.com/office/drawing/2014/main" id="{B62509F9-097E-4937-9FB8-6C6E28F27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362200"/>
            <a:ext cx="1262063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1" name="Picture 7" descr="C:\Documenti\immagini ECDL\bar code\Copia di nuovo-10.jpg">
            <a:extLst>
              <a:ext uri="{FF2B5EF4-FFF2-40B4-BE49-F238E27FC236}">
                <a16:creationId xmlns:a16="http://schemas.microsoft.com/office/drawing/2014/main" id="{A63A5B3D-35B0-4452-90BD-2CDDC2B8E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124200"/>
            <a:ext cx="123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2" name="Picture 8" descr="C:\WINNT\Profiles\Administrator\Desktop\Lavori\Patente Europea\Modulo 1\immagini capitolo 1\cap2lez2slide20.gif">
            <a:extLst>
              <a:ext uri="{FF2B5EF4-FFF2-40B4-BE49-F238E27FC236}">
                <a16:creationId xmlns:a16="http://schemas.microsoft.com/office/drawing/2014/main" id="{9BF90626-E526-4182-9310-874D474C8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267200"/>
            <a:ext cx="1295400" cy="128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697A2D-789D-4A7B-9D4A-4AE1046B4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8FC813-BDEC-4B9A-8FDF-8D150D34A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84C3-2C93-40A8-99ED-47A06F13644F}" type="slidenum">
              <a:rPr lang="it-IT" altLang="it-IT"/>
              <a:pPr/>
              <a:t>22</a:t>
            </a:fld>
            <a:endParaRPr lang="it-IT" altLang="it-IT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AA915B21-994E-4533-89BB-48454B9571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Schermo video (monitor)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462CD88-DC93-4121-A2D7-22BA635428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sz="2400"/>
              <a:t>Principale unità di output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r>
              <a:rPr lang="it-IT" altLang="it-IT" sz="2400"/>
              <a:t>Caratteristiche qualificanti:</a:t>
            </a:r>
          </a:p>
          <a:p>
            <a:pPr lvl="1"/>
            <a:r>
              <a:rPr lang="it-IT" altLang="it-IT" sz="2400"/>
              <a:t>dimensione</a:t>
            </a:r>
          </a:p>
          <a:p>
            <a:pPr lvl="1"/>
            <a:r>
              <a:rPr lang="it-IT" altLang="it-IT" sz="2400"/>
              <a:t>risoluzione</a:t>
            </a:r>
          </a:p>
          <a:p>
            <a:pPr lvl="1">
              <a:buFontTx/>
              <a:buNone/>
            </a:pPr>
            <a:r>
              <a:rPr lang="it-IT" altLang="it-IT" sz="2400"/>
              <a:t>	numero di Pixel</a:t>
            </a:r>
          </a:p>
          <a:p>
            <a:pPr lvl="1">
              <a:buFontTx/>
              <a:buNone/>
            </a:pPr>
            <a:r>
              <a:rPr lang="it-IT" altLang="it-IT" sz="2400"/>
              <a:t>	(picture element)</a:t>
            </a:r>
          </a:p>
          <a:p>
            <a:pPr lvl="1"/>
            <a:r>
              <a:rPr lang="it-IT" altLang="it-IT" sz="2400"/>
              <a:t>gamma di colori</a:t>
            </a:r>
          </a:p>
          <a:p>
            <a:pPr lvl="1"/>
            <a:r>
              <a:rPr lang="it-IT" altLang="it-IT" sz="2400"/>
              <a:t>frequenza di scansione</a:t>
            </a:r>
          </a:p>
          <a:p>
            <a:pPr lvl="1"/>
            <a:r>
              <a:rPr lang="it-IT" altLang="it-IT" sz="2400"/>
              <a:t>tecnologia utilizzata</a:t>
            </a:r>
          </a:p>
          <a:p>
            <a:pPr lvl="1"/>
            <a:endParaRPr lang="it-IT" altLang="it-IT" sz="2400"/>
          </a:p>
          <a:p>
            <a:pPr lvl="1"/>
            <a:endParaRPr lang="it-IT" altLang="it-IT"/>
          </a:p>
        </p:txBody>
      </p:sp>
      <p:pic>
        <p:nvPicPr>
          <p:cNvPr id="27652" name="Picture 4" descr="C:\WINNT\Profiles\Administrator\Desktop\Lavori\Patente Europea\Modulo 1\immagini capitolo 1\cap2lez3slide22.gif">
            <a:extLst>
              <a:ext uri="{FF2B5EF4-FFF2-40B4-BE49-F238E27FC236}">
                <a16:creationId xmlns:a16="http://schemas.microsoft.com/office/drawing/2014/main" id="{B983FA5D-BECC-4664-8B14-FA3138128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438400"/>
            <a:ext cx="25527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105A4E-43AA-4AB7-B02C-C24488C6D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24C9EA-5BDC-4BF6-8A7E-490717BE1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BD4C-1D72-4A20-BB49-33E4676F6217}" type="slidenum">
              <a:rPr lang="it-IT" altLang="it-IT"/>
              <a:pPr/>
              <a:t>23</a:t>
            </a:fld>
            <a:endParaRPr lang="it-IT" altLang="it-IT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264306B-CAF7-4BB3-95DD-0CC209920A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Stampante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7FCB375-520F-4B50-98E3-5BBB8C326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altLang="it-IT" sz="2400"/>
              <a:t>Unità di output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r>
              <a:rPr lang="it-IT" altLang="it-IT" sz="2400"/>
              <a:t>Tipologie:</a:t>
            </a:r>
          </a:p>
          <a:p>
            <a:r>
              <a:rPr lang="it-IT" altLang="it-IT" sz="2400"/>
              <a:t>Ad impatto</a:t>
            </a:r>
          </a:p>
          <a:p>
            <a:pPr>
              <a:buFontTx/>
              <a:buNone/>
            </a:pPr>
            <a:r>
              <a:rPr lang="it-IT" altLang="it-IT" sz="2400"/>
              <a:t>	produzione di copie a ricalco</a:t>
            </a:r>
          </a:p>
          <a:p>
            <a:r>
              <a:rPr lang="it-IT" altLang="it-IT" sz="2400"/>
              <a:t>A getto d’inchiostro</a:t>
            </a:r>
          </a:p>
          <a:p>
            <a:pPr>
              <a:buFontTx/>
              <a:buNone/>
            </a:pPr>
            <a:r>
              <a:rPr lang="it-IT" altLang="it-IT" sz="2400"/>
              <a:t>	basso costo</a:t>
            </a:r>
          </a:p>
          <a:p>
            <a:r>
              <a:rPr lang="it-IT" altLang="it-IT" sz="2400"/>
              <a:t>Laser</a:t>
            </a:r>
          </a:p>
          <a:p>
            <a:pPr>
              <a:buFontTx/>
              <a:buNone/>
            </a:pPr>
            <a:r>
              <a:rPr lang="it-IT" altLang="it-IT" sz="2400"/>
              <a:t>	elevata qualità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endParaRPr lang="it-IT" altLang="it-IT" sz="2400"/>
          </a:p>
        </p:txBody>
      </p:sp>
      <p:pic>
        <p:nvPicPr>
          <p:cNvPr id="28676" name="Picture 4" descr="C:\WINNT\Profiles\Administrator\Desktop\Lavori\Patente Europea\Modulo 1\immagini capitolo 1\slide 24aghi.gif">
            <a:extLst>
              <a:ext uri="{FF2B5EF4-FFF2-40B4-BE49-F238E27FC236}">
                <a16:creationId xmlns:a16="http://schemas.microsoft.com/office/drawing/2014/main" id="{1C643EA9-6F1D-468F-A7F1-F0F095743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05000"/>
            <a:ext cx="2009775" cy="241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DB783BA-C7A7-44B6-ACC7-8F7A6BAA2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53302D-5EF6-41F3-AF4A-CF315DFA0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1172-4757-4CE7-9442-EF83F83D694B}" type="slidenum">
              <a:rPr lang="it-IT" altLang="it-IT"/>
              <a:pPr/>
              <a:t>24</a:t>
            </a:fld>
            <a:endParaRPr lang="it-IT" altLang="it-IT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77BE9C37-BF36-4936-B34F-D8884F8D84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Stampante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AE3B2D9-7C42-4458-ADAF-838CE58304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7800" y="1981200"/>
            <a:ext cx="7010400" cy="4114800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sz="2400"/>
              <a:t>Caratteristiche qualificanti:</a:t>
            </a:r>
          </a:p>
          <a:p>
            <a:r>
              <a:rPr lang="it-IT" altLang="it-IT" sz="2400"/>
              <a:t>tecnologia utilizzata</a:t>
            </a:r>
          </a:p>
          <a:p>
            <a:r>
              <a:rPr lang="it-IT" altLang="it-IT" sz="2400"/>
              <a:t>funzioni grafiche</a:t>
            </a:r>
          </a:p>
          <a:p>
            <a:r>
              <a:rPr lang="it-IT" altLang="it-IT" sz="2400"/>
              <a:t>colore</a:t>
            </a:r>
          </a:p>
          <a:p>
            <a:r>
              <a:rPr lang="it-IT" altLang="it-IT" sz="2400"/>
              <a:t>risoluzione grafica</a:t>
            </a:r>
          </a:p>
          <a:p>
            <a:r>
              <a:rPr lang="it-IT" altLang="it-IT" sz="2400"/>
              <a:t>velocità di stampa</a:t>
            </a:r>
          </a:p>
          <a:p>
            <a:r>
              <a:rPr lang="it-IT" altLang="it-IT" sz="2400"/>
              <a:t>funzioni ausiliarie</a:t>
            </a:r>
          </a:p>
          <a:p>
            <a:pPr lvl="1"/>
            <a:r>
              <a:rPr lang="it-IT" altLang="it-IT" sz="2000"/>
              <a:t>sistema di alimentazione</a:t>
            </a:r>
          </a:p>
          <a:p>
            <a:pPr lvl="1"/>
            <a:r>
              <a:rPr lang="it-IT" altLang="it-IT" sz="2000"/>
              <a:t>sistema di trascinamento		</a:t>
            </a:r>
          </a:p>
          <a:p>
            <a:pPr>
              <a:buFontTx/>
              <a:buNone/>
            </a:pPr>
            <a:r>
              <a:rPr lang="it-IT" altLang="it-IT" sz="2400"/>
              <a:t>	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endParaRPr lang="it-IT" altLang="it-IT" sz="2400"/>
          </a:p>
        </p:txBody>
      </p:sp>
      <p:pic>
        <p:nvPicPr>
          <p:cNvPr id="30724" name="Picture 4" descr="C:\WINNT\Profiles\Administrator\Desktop\Lavori\Patente Europea\Modulo 1\immagini capitolo 1\slide 24aghi.gif">
            <a:extLst>
              <a:ext uri="{FF2B5EF4-FFF2-40B4-BE49-F238E27FC236}">
                <a16:creationId xmlns:a16="http://schemas.microsoft.com/office/drawing/2014/main" id="{0661C79F-F455-4C9A-8600-4C8053F9F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05000"/>
            <a:ext cx="2009775" cy="241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FF04AE-FDCD-4AF2-BB77-FD586C9B9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2ECBEA-569B-4D6C-B474-B39B448D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CFD6-9A1A-473E-A652-F7A74775DE55}" type="slidenum">
              <a:rPr lang="it-IT" altLang="it-IT"/>
              <a:pPr/>
              <a:t>25</a:t>
            </a:fld>
            <a:endParaRPr lang="it-IT" altLang="it-IT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B7EDD490-A8E3-4E3C-A888-40F44D5D6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Altre unità periferiche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249BC918-9FBF-4ACA-ABE9-866D20D176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it-IT" altLang="it-IT" sz="2400"/>
              <a:t>Plotter</a:t>
            </a:r>
          </a:p>
          <a:p>
            <a:pPr>
              <a:buFontTx/>
              <a:buNone/>
            </a:pPr>
            <a:r>
              <a:rPr lang="it-IT" altLang="it-IT" sz="2400"/>
              <a:t>	(tavolo da disegno elettronico)</a:t>
            </a:r>
          </a:p>
          <a:p>
            <a:pPr>
              <a:buFontTx/>
              <a:buNone/>
            </a:pPr>
            <a:endParaRPr lang="it-IT" altLang="it-IT" sz="2400"/>
          </a:p>
          <a:p>
            <a:r>
              <a:rPr lang="it-IT" altLang="it-IT" sz="2400"/>
              <a:t>Casse acustiche</a:t>
            </a:r>
          </a:p>
          <a:p>
            <a:endParaRPr lang="it-IT" altLang="it-IT" sz="2400"/>
          </a:p>
          <a:p>
            <a:r>
              <a:rPr lang="it-IT" altLang="it-IT" sz="2400"/>
              <a:t>Interfacce analogiche e digitali</a:t>
            </a:r>
          </a:p>
          <a:p>
            <a:endParaRPr lang="it-IT" altLang="it-IT" sz="2400"/>
          </a:p>
          <a:p>
            <a:r>
              <a:rPr lang="it-IT" altLang="it-IT" sz="2400"/>
              <a:t>Registratori di tessere magnetiche</a:t>
            </a:r>
          </a:p>
          <a:p>
            <a:endParaRPr lang="it-IT" altLang="it-IT" sz="2400"/>
          </a:p>
          <a:p>
            <a:r>
              <a:rPr lang="it-IT" altLang="it-IT" sz="2400"/>
              <a:t>Registratori di microfilm	</a:t>
            </a:r>
          </a:p>
        </p:txBody>
      </p:sp>
      <p:graphicFrame>
        <p:nvGraphicFramePr>
          <p:cNvPr id="31749" name="Object 5">
            <a:extLst>
              <a:ext uri="{FF2B5EF4-FFF2-40B4-BE49-F238E27FC236}">
                <a16:creationId xmlns:a16="http://schemas.microsoft.com/office/drawing/2014/main" id="{10E61D17-3639-49D2-A53C-7F6EC791C4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9800" y="1524000"/>
          <a:ext cx="2286000" cy="213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2" imgW="4198320" imgH="3924000" progId="MS_ClipArt_Gallery.2">
                  <p:embed/>
                </p:oleObj>
              </mc:Choice>
              <mc:Fallback>
                <p:oleObj name="ClipArt" r:id="rId2" imgW="4198320" imgH="39240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524000"/>
                        <a:ext cx="2286000" cy="213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53A8C36A-67C5-4763-8F97-EBCBAE67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3E92CFC4-B10F-4DAF-BF0B-DEB03A4D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6A83E-2D9C-4E57-8CFD-68E50DF07B32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8B365D32-1B84-437F-9699-6973B920EF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L’impatto sull’individuo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043EAF1-36B0-49E4-94AF-1B933FFA6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it-IT" altLang="it-IT" sz="2400"/>
              <a:t>Stress da ritmi crescenti</a:t>
            </a:r>
          </a:p>
          <a:p>
            <a:r>
              <a:rPr lang="it-IT" altLang="it-IT" sz="2400"/>
              <a:t>Riduzione dell’attività fisica</a:t>
            </a:r>
          </a:p>
          <a:p>
            <a:r>
              <a:rPr lang="it-IT" altLang="it-IT" sz="2400"/>
              <a:t>Affaticamento sul posto di lavoro informatizzato</a:t>
            </a:r>
          </a:p>
          <a:p>
            <a:r>
              <a:rPr lang="it-IT" altLang="it-IT" sz="2400"/>
              <a:t>Riduzione dei contatti interpersonali</a:t>
            </a:r>
          </a:p>
          <a:p>
            <a:r>
              <a:rPr lang="it-IT" altLang="it-IT" sz="2400"/>
              <a:t>Necessità di aggiornamento tecnico continuo</a:t>
            </a:r>
          </a:p>
          <a:p>
            <a:r>
              <a:rPr lang="it-IT" altLang="it-IT" sz="2400"/>
              <a:t>Incremento delle informazioni e della conoscenza da gestire</a:t>
            </a:r>
          </a:p>
          <a:p>
            <a:r>
              <a:rPr lang="it-IT" altLang="it-IT" sz="2400"/>
              <a:t>Nuovi problemi sulla privacy</a:t>
            </a:r>
          </a:p>
          <a:p>
            <a:r>
              <a:rPr lang="it-IT" altLang="it-IT" sz="2400"/>
              <a:t>Nuovi problemi sulla sicurezza dei dati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2DABF1C8-74FD-4D4F-9220-72E1F7577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3FB7D8A7-BC42-4062-BE2D-057CC463A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08618-9C72-4903-838E-D730D9F8A143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0C0FF26B-FA5E-48CD-BC2E-DB80D61D5F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2800"/>
              <a:t>Information technology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038C023-93BD-497D-AB12-29695A30E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it-IT" altLang="it-IT" sz="2800"/>
              <a:t>Tecnologia utilizzata per la realizzazione dei moderni sistemi di elaborazione</a:t>
            </a:r>
          </a:p>
          <a:p>
            <a:pPr algn="ctr">
              <a:buFontTx/>
              <a:buNone/>
            </a:pPr>
            <a:endParaRPr lang="it-IT" altLang="it-IT" sz="2800"/>
          </a:p>
          <a:p>
            <a:pPr algn="ctr">
              <a:buFontTx/>
              <a:buNone/>
            </a:pPr>
            <a:endParaRPr lang="it-IT" altLang="it-IT" sz="2800"/>
          </a:p>
          <a:p>
            <a:pPr algn="ctr">
              <a:buFontTx/>
              <a:buNone/>
            </a:pPr>
            <a:r>
              <a:rPr lang="it-IT" altLang="it-IT" sz="2800"/>
              <a:t>Informatica</a:t>
            </a:r>
          </a:p>
          <a:p>
            <a:pPr algn="ctr">
              <a:buFontTx/>
              <a:buNone/>
            </a:pPr>
            <a:endParaRPr lang="it-IT" altLang="it-IT" sz="2800"/>
          </a:p>
          <a:p>
            <a:pPr algn="ctr">
              <a:buFontTx/>
              <a:buNone/>
            </a:pPr>
            <a:r>
              <a:rPr lang="it-IT" altLang="it-IT" sz="2800" u="sng"/>
              <a:t>Infor</a:t>
            </a:r>
            <a:r>
              <a:rPr lang="it-IT" altLang="it-IT" sz="2800"/>
              <a:t>mazione auto</a:t>
            </a:r>
            <a:r>
              <a:rPr lang="it-IT" altLang="it-IT" sz="2800" u="sng"/>
              <a:t>matica</a:t>
            </a:r>
            <a:endParaRPr lang="it-IT" altLang="it-IT" sz="2800"/>
          </a:p>
          <a:p>
            <a:pPr algn="ctr">
              <a:buFontTx/>
              <a:buNone/>
            </a:pPr>
            <a:endParaRPr lang="it-IT" altLang="it-IT" sz="2800"/>
          </a:p>
          <a:p>
            <a:pPr algn="ctr">
              <a:buFontTx/>
              <a:buNone/>
            </a:pPr>
            <a:endParaRPr lang="it-IT" altLang="it-IT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60F2B4-9A48-4A0C-8EE7-C4DC2D1A3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58EB27-F5E8-4E76-9486-FB9805D67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5789-0EF0-4CBD-9FCE-03856652F139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FFB9651C-2CB1-4B3F-8E17-3E663C462C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pPr algn="l"/>
            <a:r>
              <a:rPr lang="it-IT" altLang="it-IT" sz="2800"/>
              <a:t>                            Computer   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EEDFC89-C6D3-45EB-B656-87FD7E56C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altLang="it-IT" sz="2400"/>
              <a:t>Il computer, o elaboratore elettronico,</a:t>
            </a:r>
          </a:p>
          <a:p>
            <a:pPr>
              <a:buFontTx/>
              <a:buNone/>
            </a:pPr>
            <a:r>
              <a:rPr lang="it-IT" altLang="it-IT" sz="2400"/>
              <a:t>è la macchina per la gestione automatica</a:t>
            </a:r>
          </a:p>
          <a:p>
            <a:pPr>
              <a:buFontTx/>
              <a:buNone/>
            </a:pPr>
            <a:r>
              <a:rPr lang="it-IT" altLang="it-IT" sz="2400"/>
              <a:t>delle informazioni 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r>
              <a:rPr lang="it-IT" altLang="it-IT" sz="2400"/>
              <a:t>	Componenti:</a:t>
            </a:r>
          </a:p>
          <a:p>
            <a:pPr lvl="1"/>
            <a:r>
              <a:rPr lang="it-IT" altLang="it-IT" sz="2400"/>
              <a:t>Hardware (la parte fisica del computer)</a:t>
            </a:r>
          </a:p>
          <a:p>
            <a:pPr lvl="1"/>
            <a:r>
              <a:rPr lang="it-IT" altLang="it-IT" sz="2400"/>
              <a:t>Software (la parte intangibile, insieme di programmi) </a:t>
            </a:r>
          </a:p>
        </p:txBody>
      </p:sp>
      <p:graphicFrame>
        <p:nvGraphicFramePr>
          <p:cNvPr id="8196" name="Object 4">
            <a:extLst>
              <a:ext uri="{FF2B5EF4-FFF2-40B4-BE49-F238E27FC236}">
                <a16:creationId xmlns:a16="http://schemas.microsoft.com/office/drawing/2014/main" id="{0B4430C6-C932-4DFE-9F00-6F30060D14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9400" y="1600200"/>
          <a:ext cx="1476375" cy="206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2" imgW="2734920" imgH="3825360" progId="MS_ClipArt_Gallery.2">
                  <p:embed/>
                </p:oleObj>
              </mc:Choice>
              <mc:Fallback>
                <p:oleObj name="ClipArt" r:id="rId2" imgW="2734920" imgH="382536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1600200"/>
                        <a:ext cx="1476375" cy="206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85268FDC-08E3-4A6B-8C49-29CA740E2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7DB93AA5-90D3-405F-860A-CCC61B099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43E0-D817-493C-BF48-41320964E64C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26E8FC75-7FEB-4605-9D51-E3E2A528B0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Vantaggi del computer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6CD25B7-99BA-4940-9281-C9921E35B8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z="2800"/>
              <a:t>Rapidità</a:t>
            </a:r>
          </a:p>
          <a:p>
            <a:r>
              <a:rPr lang="it-IT" altLang="it-IT" sz="2800"/>
              <a:t>Precisione</a:t>
            </a:r>
          </a:p>
          <a:p>
            <a:r>
              <a:rPr lang="it-IT" altLang="it-IT" sz="2800"/>
              <a:t>Capacità di esecuzione di lavori ripetitivi</a:t>
            </a:r>
          </a:p>
          <a:p>
            <a:r>
              <a:rPr lang="it-IT" altLang="it-IT" sz="2800"/>
              <a:t>Capacità di gestione di grandi quantità di dati</a:t>
            </a:r>
          </a:p>
          <a:p>
            <a:r>
              <a:rPr lang="it-IT" altLang="it-IT" sz="2800"/>
              <a:t>Capacità di integrare dati provenienti da fonti diverse</a:t>
            </a:r>
          </a:p>
          <a:p>
            <a:r>
              <a:rPr lang="it-IT" altLang="it-IT" sz="2800"/>
              <a:t>Possibilità di memorizzare dati per lunghi periodi di tempo</a:t>
            </a:r>
            <a:endParaRPr lang="it-IT" altLang="it-IT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59EBCA62-E39D-4F46-8D14-0742F6EE6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E97030E1-9DC9-42A3-9190-A519F7595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64D7-97C7-4658-A4A1-188B9E1C6B51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48614980-D6AE-449E-BD90-FEDCA1FB1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Limiti del computer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4A45669-4B50-4451-AFF4-AC99D9FCB4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it-IT" altLang="it-IT" sz="2400"/>
              <a:t>Mancanza di intelligenza autonoma</a:t>
            </a:r>
          </a:p>
          <a:p>
            <a:r>
              <a:rPr lang="it-IT" altLang="it-IT" sz="2400"/>
              <a:t>Mancanza di creatività</a:t>
            </a:r>
          </a:p>
          <a:p>
            <a:r>
              <a:rPr lang="it-IT" altLang="it-IT" sz="2400"/>
              <a:t>Difficoltà ad affrontare problemi nuovi</a:t>
            </a:r>
          </a:p>
          <a:p>
            <a:r>
              <a:rPr lang="it-IT" altLang="it-IT" sz="2400"/>
              <a:t>Difficoltà nei lavori non ripetitivi</a:t>
            </a:r>
          </a:p>
          <a:p>
            <a:r>
              <a:rPr lang="it-IT" altLang="it-IT" sz="2400"/>
              <a:t>Difficoltà a gestire informazioni non strutturate</a:t>
            </a:r>
          </a:p>
          <a:p>
            <a:r>
              <a:rPr lang="it-IT" altLang="it-IT" sz="2400"/>
              <a:t>Difficoltà ad interpretare un discorso</a:t>
            </a:r>
          </a:p>
          <a:p>
            <a:r>
              <a:rPr lang="it-IT" altLang="it-IT" sz="2400"/>
              <a:t>Possibilità di guasti</a:t>
            </a:r>
          </a:p>
          <a:p>
            <a:endParaRPr lang="it-IT" altLang="it-IT" sz="2400"/>
          </a:p>
          <a:p>
            <a:r>
              <a:rPr lang="it-IT" altLang="it-IT" sz="2800"/>
              <a:t>Limiti in gran parte imputabili al software</a:t>
            </a:r>
          </a:p>
          <a:p>
            <a:endParaRPr lang="it-IT" altLang="it-IT" sz="2800"/>
          </a:p>
          <a:p>
            <a:endParaRPr lang="it-IT" altLang="it-IT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38CC96-40F9-4D8A-8371-49C1A8110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268706-917A-4245-8328-B8515E6AD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2385-E35A-41A9-98BB-2C7F9B0F585C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4DD8F789-A21C-457C-991A-D92C754611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Il computer come sistema totalmente autonomo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6A11264-99A5-4EA7-9C60-A7D095A33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743200"/>
            <a:ext cx="7772400" cy="3352800"/>
          </a:xfrm>
        </p:spPr>
        <p:txBody>
          <a:bodyPr/>
          <a:lstStyle/>
          <a:p>
            <a:r>
              <a:rPr lang="it-IT" altLang="it-IT" sz="2400"/>
              <a:t>Monitoraggio di situazioni critiche </a:t>
            </a:r>
          </a:p>
          <a:p>
            <a:r>
              <a:rPr lang="it-IT" altLang="it-IT" sz="2400"/>
              <a:t>Monitoraggio ambientale</a:t>
            </a:r>
          </a:p>
          <a:p>
            <a:r>
              <a:rPr lang="it-IT" altLang="it-IT" sz="2400"/>
              <a:t>Automazione delle linee di produzione</a:t>
            </a:r>
          </a:p>
          <a:p>
            <a:r>
              <a:rPr lang="it-IT" altLang="it-IT" sz="2400"/>
              <a:t>Controllo e gestione di strumenti di laboratorio</a:t>
            </a:r>
          </a:p>
          <a:p>
            <a:r>
              <a:rPr lang="it-IT" altLang="it-IT" sz="2400"/>
              <a:t>Controllo degli accessi ad aree riservate</a:t>
            </a:r>
          </a:p>
          <a:p>
            <a:r>
              <a:rPr lang="it-IT" altLang="it-IT" sz="2400"/>
              <a:t>Gestione di centrali telefoniche</a:t>
            </a:r>
          </a:p>
          <a:p>
            <a:r>
              <a:rPr lang="it-IT" altLang="it-IT" sz="2400"/>
              <a:t>…..</a:t>
            </a:r>
          </a:p>
        </p:txBody>
      </p:sp>
      <p:graphicFrame>
        <p:nvGraphicFramePr>
          <p:cNvPr id="11268" name="Object 4">
            <a:extLst>
              <a:ext uri="{FF2B5EF4-FFF2-40B4-BE49-F238E27FC236}">
                <a16:creationId xmlns:a16="http://schemas.microsoft.com/office/drawing/2014/main" id="{CFB448CF-18C6-4BB9-8A18-951055EDE4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24600" y="2209800"/>
          <a:ext cx="19050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2" imgW="2957760" imgH="2109240" progId="MS_ClipArt_Gallery.2">
                  <p:embed/>
                </p:oleObj>
              </mc:Choice>
              <mc:Fallback>
                <p:oleObj name="ClipArt" r:id="rId2" imgW="2957760" imgH="21092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209800"/>
                        <a:ext cx="19050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08DACCE1-15A3-43AD-87A8-A1C1605EB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it-IT"/>
              <a:t>EIPASS 7 MODULI   Mod. 1   </a:t>
            </a:r>
            <a:endParaRPr lang="it-IT" altLang="it-IT"/>
          </a:p>
        </p:txBody>
      </p:sp>
      <p:sp>
        <p:nvSpPr>
          <p:cNvPr id="8" name="Segnaposto numero diapositiva 5">
            <a:extLst>
              <a:ext uri="{FF2B5EF4-FFF2-40B4-BE49-F238E27FC236}">
                <a16:creationId xmlns:a16="http://schemas.microsoft.com/office/drawing/2014/main" id="{D1630843-D113-43E7-9E72-040F2608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54C4-EF3D-4759-8800-D9E4FB0FF81A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5F852A47-5072-4853-B319-E7847F21D5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Tipi di computer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EA35E3E-A0CB-423D-BA14-E1FB2227A4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it-IT" altLang="it-IT" sz="2400"/>
              <a:t>Mainframe</a:t>
            </a:r>
          </a:p>
          <a:p>
            <a:r>
              <a:rPr lang="it-IT" altLang="it-IT" sz="2400"/>
              <a:t>Minicomputer</a:t>
            </a:r>
          </a:p>
          <a:p>
            <a:r>
              <a:rPr lang="it-IT" altLang="it-IT" sz="2400"/>
              <a:t>Network computer</a:t>
            </a:r>
          </a:p>
          <a:p>
            <a:r>
              <a:rPr lang="it-IT" altLang="it-IT" sz="2400"/>
              <a:t>Personal computer</a:t>
            </a:r>
          </a:p>
          <a:p>
            <a:r>
              <a:rPr lang="it-IT" altLang="it-IT" sz="2400"/>
              <a:t>Laptop computer</a:t>
            </a:r>
          </a:p>
          <a:p>
            <a:endParaRPr lang="it-IT" altLang="it-IT" sz="2400"/>
          </a:p>
          <a:p>
            <a:r>
              <a:rPr lang="it-IT" altLang="it-IT" sz="2400"/>
              <a:t>Elementi di differenziazione</a:t>
            </a:r>
          </a:p>
          <a:p>
            <a:pPr lvl="1"/>
            <a:r>
              <a:rPr lang="it-IT" altLang="it-IT" sz="2000"/>
              <a:t>prestazioni</a:t>
            </a:r>
          </a:p>
          <a:p>
            <a:pPr lvl="1"/>
            <a:r>
              <a:rPr lang="it-IT" altLang="it-IT" sz="2000"/>
              <a:t>costi</a:t>
            </a:r>
          </a:p>
          <a:p>
            <a:pPr lvl="1"/>
            <a:r>
              <a:rPr lang="it-IT" altLang="it-IT" sz="2000"/>
              <a:t>modalità di impiego</a:t>
            </a:r>
          </a:p>
          <a:p>
            <a:pPr lvl="1"/>
            <a:r>
              <a:rPr lang="it-IT" altLang="it-IT" sz="2000"/>
              <a:t>numero di utenti</a:t>
            </a:r>
          </a:p>
          <a:p>
            <a:endParaRPr lang="it-IT" altLang="it-IT" sz="2800"/>
          </a:p>
          <a:p>
            <a:endParaRPr lang="it-IT" altLang="it-IT" sz="2800"/>
          </a:p>
        </p:txBody>
      </p:sp>
      <p:graphicFrame>
        <p:nvGraphicFramePr>
          <p:cNvPr id="12292" name="Object 4">
            <a:extLst>
              <a:ext uri="{FF2B5EF4-FFF2-40B4-BE49-F238E27FC236}">
                <a16:creationId xmlns:a16="http://schemas.microsoft.com/office/drawing/2014/main" id="{2F8416DF-F5D8-4112-B8CE-C7046F67B1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39000" y="2057400"/>
          <a:ext cx="114458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2" imgW="2734920" imgH="3825360" progId="MS_ClipArt_Gallery.2">
                  <p:embed/>
                </p:oleObj>
              </mc:Choice>
              <mc:Fallback>
                <p:oleObj name="ClipArt" r:id="rId2" imgW="2734920" imgH="382536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057400"/>
                        <a:ext cx="1144588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5">
            <a:extLst>
              <a:ext uri="{FF2B5EF4-FFF2-40B4-BE49-F238E27FC236}">
                <a16:creationId xmlns:a16="http://schemas.microsoft.com/office/drawing/2014/main" id="{3ABBA053-CC9B-487D-9272-722E2DDC52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2600" y="1524000"/>
          <a:ext cx="998538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4" imgW="1927080" imgH="3382560" progId="MS_ClipArt_Gallery.2">
                  <p:embed/>
                </p:oleObj>
              </mc:Choice>
              <mc:Fallback>
                <p:oleObj name="ClipArt" r:id="rId4" imgW="1927080" imgH="338256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524000"/>
                        <a:ext cx="998538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6">
            <a:extLst>
              <a:ext uri="{FF2B5EF4-FFF2-40B4-BE49-F238E27FC236}">
                <a16:creationId xmlns:a16="http://schemas.microsoft.com/office/drawing/2014/main" id="{9FC65326-F3CD-4C1D-8222-44842AE7BC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6400" y="3581400"/>
          <a:ext cx="1993900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6" imgW="3833640" imgH="3619080" progId="MS_ClipArt_Gallery.2">
                  <p:embed/>
                </p:oleObj>
              </mc:Choice>
              <mc:Fallback>
                <p:oleObj name="ClipArt" r:id="rId6" imgW="3833640" imgH="361908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581400"/>
                        <a:ext cx="1993900" cy="188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2602</TotalTime>
  <Words>929</Words>
  <Application>Microsoft Office PowerPoint</Application>
  <PresentationFormat>Presentazione su schermo (4:3)</PresentationFormat>
  <Paragraphs>260</Paragraphs>
  <Slides>25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25</vt:i4>
      </vt:variant>
    </vt:vector>
  </HeadingPairs>
  <TitlesOfParts>
    <vt:vector size="30" baseType="lpstr">
      <vt:lpstr>Arial</vt:lpstr>
      <vt:lpstr>Times New Roman</vt:lpstr>
      <vt:lpstr>Tema di Office</vt:lpstr>
      <vt:lpstr>ClipArt</vt:lpstr>
      <vt:lpstr>Documento</vt:lpstr>
      <vt:lpstr>Modulo 1</vt:lpstr>
      <vt:lpstr>Società dell’informazione</vt:lpstr>
      <vt:lpstr>L’impatto sull’individuo</vt:lpstr>
      <vt:lpstr>Information technology</vt:lpstr>
      <vt:lpstr>                            Computer    </vt:lpstr>
      <vt:lpstr>Vantaggi del computer</vt:lpstr>
      <vt:lpstr>Limiti del computer</vt:lpstr>
      <vt:lpstr>Il computer come sistema totalmente autonomo</vt:lpstr>
      <vt:lpstr>Tipi di computer</vt:lpstr>
      <vt:lpstr>Confronto tra laptop e personal computer</vt:lpstr>
      <vt:lpstr>Terminale</vt:lpstr>
      <vt:lpstr>Terminale self-service</vt:lpstr>
      <vt:lpstr>Terminale self-service</vt:lpstr>
      <vt:lpstr>Struttura del computer</vt:lpstr>
      <vt:lpstr>Struttura del computer </vt:lpstr>
      <vt:lpstr>Unità centrale di elaborazione</vt:lpstr>
      <vt:lpstr>Istruzione</vt:lpstr>
      <vt:lpstr>Tastiera</vt:lpstr>
      <vt:lpstr>Mouse</vt:lpstr>
      <vt:lpstr>Altri dispositivi di puntamento</vt:lpstr>
      <vt:lpstr>Altri dispositivi di input</vt:lpstr>
      <vt:lpstr>Schermo video (monitor)</vt:lpstr>
      <vt:lpstr>Stampante</vt:lpstr>
      <vt:lpstr>Stampante</vt:lpstr>
      <vt:lpstr>Altre unità periferiche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Modulo 1</dc:title>
  <dc:creator>Sergio Pezzoni</dc:creator>
  <cp:lastModifiedBy>gianpietro meligeni</cp:lastModifiedBy>
  <cp:revision>59</cp:revision>
  <dcterms:created xsi:type="dcterms:W3CDTF">2000-09-03T12:20:38Z</dcterms:created>
  <dcterms:modified xsi:type="dcterms:W3CDTF">2024-09-24T17:42:17Z</dcterms:modified>
</cp:coreProperties>
</file>